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2"/>
    <p:restoredTop sz="96197"/>
  </p:normalViewPr>
  <p:slideViewPr>
    <p:cSldViewPr snapToGrid="0" snapToObjects="1">
      <p:cViewPr varScale="1">
        <p:scale>
          <a:sx n="122" d="100"/>
          <a:sy n="122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3098E-88AE-8D41-B86B-C73BF1404D8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898BE-F423-AD49-8882-26F23E36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2B229-8266-214B-899B-4D55E5706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D7FA9-3AB5-A73A-867D-9E028B6D5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00C05-3482-2A14-A107-D9A6EF5D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F241-DF6D-E7B5-B080-7AFA89F6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BC489-4AC3-1CE3-6C7B-2FA39B57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9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CDE51-CD49-C5DF-6209-70BD9310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C35E9-94A2-F25F-22BB-5299767B1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F2306-2F47-CFAB-529A-3D5BCF5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7D4C-78D8-9091-250D-57FC1106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1CB55-9D3B-A7CE-3548-40341280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8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E51B3-40CC-C9A4-BAD7-7C24CF866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AA9CB-E16C-7F0B-28A6-6112F24DF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047E7-4702-F4CD-6E92-881197B3A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0B7EA-67B6-E68F-6186-18C638EB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71D3F-C167-6128-8288-15018DC8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4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A2C8-B4B5-E32E-1933-85BCAFB6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5B3E-8B03-5EEF-483F-F7B3DC44D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77899-FBEC-F218-D407-6E217AD1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6461A-D00A-B1FA-4AA5-0DF05700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BBD49-96A1-6DA0-DCA8-2E8E533B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8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8EC2-646E-0268-438E-F2CCA1A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46742-E895-E871-CC4E-5EB54564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AEE9C-1F04-15E5-1468-DF5A7C8B7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5DB77-ED56-CF66-26BE-39E48638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1F86-7250-2799-DA05-0E8237E8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61E3-3955-C79B-59C7-069FA2D9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512EA-2840-F0D6-EF92-090F72BB6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66091-AE32-F49E-55CD-6E95CE42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5A7F2-E842-50FA-966D-A233FB8F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91262-98EA-C1C7-FDDF-6E22DA6F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76D3E-1177-5311-AD87-99527811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51BAE-1334-E360-DFE0-1816E5D99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D2E0C-57C7-C63E-42A4-3C9DC3AE0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57F64-70D0-30DD-970F-FD88F90E5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395031-0A2E-1B20-2EE3-F28BCB8F7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F36C2-ED7A-AC93-E261-6E18D4554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FF5F4-7219-3975-88AA-8AD9E178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5B032-6932-9EE7-E57E-3FA0FB79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73B63-9225-0080-B2C7-85E5EA42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5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778B-B05D-1E8E-78BF-513C2D9E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C05A-9623-32C6-AFA9-11221EBF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54E14-EC58-EAF0-336A-8A84AF1E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5F397-2F07-D5CE-AA1C-74A610BF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229BE-1FB6-963F-8C41-A658805F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3D8E6-D780-E83B-B096-6E8079C2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3ECF5-0048-77CB-45B3-335C18EE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4F26-A630-F0D4-0DEE-59BA4B2AA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76770-EB5F-40F8-F55A-A3C975F0C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FCD63-9052-88EC-F98F-9A2BBE054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E39FF-44D3-272A-D0BF-CA956816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9197-12DF-B5DD-B2AA-90A23C6A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FA6FC-001C-00F5-CC30-0770983F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50F4-86DE-BFA1-6B61-FCFE12BF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DED6A-A11D-2E36-B262-E9B08E07D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184BD-EFCD-4B33-4F4D-5919FE78A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F8D37-3D1A-945C-53C0-E2F32C9D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96F0D-DBD1-A9EB-5D77-1795146C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80C50-4CE0-1FA4-A7B6-72967E5C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0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DE44A-572D-C570-3382-06D8606E0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633AC-5F56-9D73-B7B7-5401FFEFA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C9559-496B-43C8-F7E0-E319B1A44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52BC-CBE2-5245-8F49-EA894665698D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67294-95B5-CE16-AFFE-C18DE4864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D4CFC-A0AE-8D93-21B3-B290C77EA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994A-CAF9-654F-89F3-D028C866E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1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69267-9696-E6EF-850D-A044807F4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29" y="614534"/>
            <a:ext cx="8345556" cy="10368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think the following statement is true or false? What is your reasoning?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87FD9-EBFF-3657-7AB4-232C89711492}"/>
              </a:ext>
            </a:extLst>
          </p:cNvPr>
          <p:cNvSpPr txBox="1"/>
          <p:nvPr/>
        </p:nvSpPr>
        <p:spPr>
          <a:xfrm>
            <a:off x="739469" y="2170223"/>
            <a:ext cx="1070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Suppose that </a:t>
            </a:r>
            <a:r>
              <a:rPr lang="en-US" sz="2800" dirty="0" err="1">
                <a:solidFill>
                  <a:schemeClr val="accent1"/>
                </a:solidFill>
              </a:rPr>
              <a:t>a,b,c</a:t>
            </a:r>
            <a:r>
              <a:rPr lang="en-US" sz="2800" dirty="0">
                <a:solidFill>
                  <a:schemeClr val="accent1"/>
                </a:solidFill>
              </a:rPr>
              <a:t> are integers. If |a-b| &lt; 5 and |b-c| &lt; 5 then |a-c| &lt; 5.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BEE1A-6431-D584-28AA-AD0F77F14C45}"/>
              </a:ext>
            </a:extLst>
          </p:cNvPr>
          <p:cNvGrpSpPr/>
          <p:nvPr/>
        </p:nvGrpSpPr>
        <p:grpSpPr>
          <a:xfrm>
            <a:off x="317898" y="676620"/>
            <a:ext cx="843142" cy="456336"/>
            <a:chOff x="6972300" y="2208789"/>
            <a:chExt cx="843142" cy="45633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AA8C8D0-D1E0-E815-7CD3-DCDEB84303A7}"/>
                </a:ext>
              </a:extLst>
            </p:cNvPr>
            <p:cNvSpPr txBox="1"/>
            <p:nvPr/>
          </p:nvSpPr>
          <p:spPr>
            <a:xfrm>
              <a:off x="6972300" y="2208789"/>
              <a:ext cx="843142" cy="45633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AC56423-8FCC-C5A8-0CA2-7272FFC23A23}"/>
                </a:ext>
              </a:extLst>
            </p:cNvPr>
            <p:cNvGrpSpPr/>
            <p:nvPr/>
          </p:nvGrpSpPr>
          <p:grpSpPr>
            <a:xfrm>
              <a:off x="7050156" y="2252291"/>
              <a:ext cx="725529" cy="369332"/>
              <a:chOff x="7089913" y="1218738"/>
              <a:chExt cx="725529" cy="369332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88FF3F4-7341-7C9A-BD16-1938EF1DCC6B}"/>
                  </a:ext>
                </a:extLst>
              </p:cNvPr>
              <p:cNvSpPr/>
              <p:nvPr/>
            </p:nvSpPr>
            <p:spPr>
              <a:xfrm>
                <a:off x="7089913" y="1311964"/>
                <a:ext cx="182880" cy="1828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5711E7-A759-A98E-728D-5AE6A1677F21}"/>
                  </a:ext>
                </a:extLst>
              </p:cNvPr>
              <p:cNvSpPr txBox="1"/>
              <p:nvPr/>
            </p:nvSpPr>
            <p:spPr>
              <a:xfrm>
                <a:off x="7272793" y="1218738"/>
                <a:ext cx="5426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REC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EFED50-D647-C3A8-6EDA-72B6312D7FBC}"/>
              </a:ext>
            </a:extLst>
          </p:cNvPr>
          <p:cNvGrpSpPr/>
          <p:nvPr/>
        </p:nvGrpSpPr>
        <p:grpSpPr>
          <a:xfrm>
            <a:off x="1372031" y="2782668"/>
            <a:ext cx="10370459" cy="1342511"/>
            <a:chOff x="1372031" y="2782668"/>
            <a:chExt cx="10370459" cy="134251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0A0B490-C74C-185B-1E85-221CCEFF3022}"/>
                </a:ext>
              </a:extLst>
            </p:cNvPr>
            <p:cNvSpPr txBox="1"/>
            <p:nvPr/>
          </p:nvSpPr>
          <p:spPr>
            <a:xfrm>
              <a:off x="1372031" y="3387318"/>
              <a:ext cx="1366420" cy="461665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|a-b| &lt; 5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3778A82-9544-7C89-53C6-C9BCF5264B4A}"/>
                </a:ext>
              </a:extLst>
            </p:cNvPr>
            <p:cNvGrpSpPr/>
            <p:nvPr/>
          </p:nvGrpSpPr>
          <p:grpSpPr>
            <a:xfrm>
              <a:off x="3447462" y="2782668"/>
              <a:ext cx="3287020" cy="1342511"/>
              <a:chOff x="6282708" y="2562161"/>
              <a:chExt cx="3287020" cy="1342511"/>
            </a:xfrm>
          </p:grpSpPr>
          <p:sp>
            <p:nvSpPr>
              <p:cNvPr id="16" name="Right Brace 15">
                <a:extLst>
                  <a:ext uri="{FF2B5EF4-FFF2-40B4-BE49-F238E27FC236}">
                    <a16:creationId xmlns:a16="http://schemas.microsoft.com/office/drawing/2014/main" id="{5A4C2FDC-9A61-E6F5-6484-6928055161C8}"/>
                  </a:ext>
                </a:extLst>
              </p:cNvPr>
              <p:cNvSpPr/>
              <p:nvPr/>
            </p:nvSpPr>
            <p:spPr>
              <a:xfrm rot="16200000">
                <a:off x="7617819" y="2419067"/>
                <a:ext cx="357807" cy="1366419"/>
              </a:xfrm>
              <a:prstGeom prst="rightBrace">
                <a:avLst>
                  <a:gd name="adj1" fmla="val 30555"/>
                  <a:gd name="adj2" fmla="val 5097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8D7FB29-8BEE-5D28-E7D1-6D0F84A29928}"/>
                  </a:ext>
                </a:extLst>
              </p:cNvPr>
              <p:cNvSpPr txBox="1"/>
              <p:nvPr/>
            </p:nvSpPr>
            <p:spPr>
              <a:xfrm>
                <a:off x="7588171" y="2562161"/>
                <a:ext cx="417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&lt;5</a:t>
                </a: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FCDDC8F-E141-44F6-1085-C92A4376DC72}"/>
                  </a:ext>
                </a:extLst>
              </p:cNvPr>
              <p:cNvGrpSpPr/>
              <p:nvPr/>
            </p:nvGrpSpPr>
            <p:grpSpPr>
              <a:xfrm>
                <a:off x="6282708" y="3377783"/>
                <a:ext cx="3287020" cy="526889"/>
                <a:chOff x="6493565" y="3360420"/>
                <a:chExt cx="3287020" cy="526889"/>
              </a:xfrm>
            </p:grpSpPr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5F3D9456-B0DB-4084-5803-88F64A482E5E}"/>
                    </a:ext>
                  </a:extLst>
                </p:cNvPr>
                <p:cNvCxnSpPr/>
                <p:nvPr/>
              </p:nvCxnSpPr>
              <p:spPr>
                <a:xfrm>
                  <a:off x="6493565" y="3429000"/>
                  <a:ext cx="328702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triangle"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DACF47E-689D-2583-82BD-2EC783053D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322066" y="3369178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5B85D200-491E-8CA1-8CBE-4A904B4C64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8551325" y="3360420"/>
                  <a:ext cx="137160" cy="13716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27CA3490-1497-F3B3-2304-947D7B0A24B7}"/>
                    </a:ext>
                  </a:extLst>
                </p:cNvPr>
                <p:cNvSpPr txBox="1"/>
                <p:nvPr/>
              </p:nvSpPr>
              <p:spPr>
                <a:xfrm>
                  <a:off x="7243009" y="3487208"/>
                  <a:ext cx="2952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A5E5CE4-9CE5-6AF9-74D7-DB6CDF5A3BE9}"/>
                    </a:ext>
                  </a:extLst>
                </p:cNvPr>
                <p:cNvSpPr txBox="1"/>
                <p:nvPr/>
              </p:nvSpPr>
              <p:spPr>
                <a:xfrm>
                  <a:off x="8456181" y="3517977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b</a:t>
                  </a:r>
                </a:p>
              </p:txBody>
            </p:sp>
          </p:grp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D3032CF-9947-6FBF-44B9-42355563EDB7}"/>
                </a:ext>
              </a:extLst>
            </p:cNvPr>
            <p:cNvSpPr txBox="1"/>
            <p:nvPr/>
          </p:nvSpPr>
          <p:spPr>
            <a:xfrm>
              <a:off x="7260015" y="3479651"/>
              <a:ext cx="44824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“The distance between a and b is less than 5”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F17F725-6A81-1095-79E1-D098A3C3CC15}"/>
              </a:ext>
            </a:extLst>
          </p:cNvPr>
          <p:cNvGrpSpPr/>
          <p:nvPr/>
        </p:nvGrpSpPr>
        <p:grpSpPr>
          <a:xfrm>
            <a:off x="259260" y="4613489"/>
            <a:ext cx="11662066" cy="1051229"/>
            <a:chOff x="259260" y="4613489"/>
            <a:chExt cx="11662066" cy="1051229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94E0A72-7EF7-36A8-BAA2-581D27DA9DE9}"/>
                </a:ext>
              </a:extLst>
            </p:cNvPr>
            <p:cNvGrpSpPr/>
            <p:nvPr/>
          </p:nvGrpSpPr>
          <p:grpSpPr>
            <a:xfrm>
              <a:off x="317898" y="4649055"/>
              <a:ext cx="11424592" cy="1015663"/>
              <a:chOff x="317898" y="4649055"/>
              <a:chExt cx="11424592" cy="101566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81B0D5-E4DB-B637-767E-83A6AAC071FC}"/>
                  </a:ext>
                </a:extLst>
              </p:cNvPr>
              <p:cNvSpPr txBox="1"/>
              <p:nvPr/>
            </p:nvSpPr>
            <p:spPr>
              <a:xfrm>
                <a:off x="2077861" y="4649055"/>
                <a:ext cx="966462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Mathematical symbols and language are essential to doing mathematics. You are expected to </a:t>
                </a:r>
                <a:r>
                  <a:rPr lang="en-US" sz="2000" b="1" i="1" dirty="0">
                    <a:solidFill>
                      <a:srgbClr val="00B050"/>
                    </a:solidFill>
                  </a:rPr>
                  <a:t>translate mathematical symbols/language into meaningful understanding </a:t>
                </a:r>
                <a:r>
                  <a:rPr lang="en-US" sz="2000" dirty="0"/>
                  <a:t>(e.g. geometric visualization and/or using colloquial descriptive terms).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9D6574-2012-AF45-B1AA-1EFF7234AF07}"/>
                  </a:ext>
                </a:extLst>
              </p:cNvPr>
              <p:cNvSpPr txBox="1"/>
              <p:nvPr/>
            </p:nvSpPr>
            <p:spPr>
              <a:xfrm>
                <a:off x="317898" y="4649055"/>
                <a:ext cx="149201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00B050"/>
                    </a:solidFill>
                  </a:rPr>
                  <a:t>Sociomath</a:t>
                </a:r>
                <a:r>
                  <a:rPr lang="en-US" sz="2000" b="1" dirty="0">
                    <a:solidFill>
                      <a:srgbClr val="00B050"/>
                    </a:solidFill>
                  </a:rPr>
                  <a:t> Norm</a:t>
                </a:r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E70D763-79C2-2B0A-F2D8-CB881F8A77FB}"/>
                </a:ext>
              </a:extLst>
            </p:cNvPr>
            <p:cNvSpPr/>
            <p:nvPr/>
          </p:nvSpPr>
          <p:spPr>
            <a:xfrm>
              <a:off x="259260" y="4613489"/>
              <a:ext cx="11662066" cy="1051229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666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106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Sociomathematical  Norms</dc:title>
  <dc:creator>Rachel Arnold</dc:creator>
  <cp:lastModifiedBy>Rachel Arnold</cp:lastModifiedBy>
  <cp:revision>8</cp:revision>
  <dcterms:created xsi:type="dcterms:W3CDTF">2022-08-20T15:06:06Z</dcterms:created>
  <dcterms:modified xsi:type="dcterms:W3CDTF">2024-03-19T20:31:44Z</dcterms:modified>
</cp:coreProperties>
</file>